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1022" r:id="rId2"/>
    <p:sldId id="1030" r:id="rId3"/>
    <p:sldId id="103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646"/>
    <p:restoredTop sz="96327"/>
  </p:normalViewPr>
  <p:slideViewPr>
    <p:cSldViewPr snapToGrid="0" snapToObjects="1">
      <p:cViewPr>
        <p:scale>
          <a:sx n="112" d="100"/>
          <a:sy n="112" d="100"/>
        </p:scale>
        <p:origin x="1752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D4AE0C-E632-9146-A691-0E79755C70A2}" type="datetimeFigureOut">
              <a:rPr lang="en-US" smtClean="0"/>
              <a:t>1/11/23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F6E7CA-1D63-854B-BF91-C3231C6FC1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82132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740F4-CF2E-D64F-BB95-EC93249834A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130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740F4-CF2E-D64F-BB95-EC93249834A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241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6134BF-FA06-728C-0DDA-6DC5288ACC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BFF51C-50D3-36BD-5F7C-E4F880F0263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330BDC-63C0-0789-9BCC-2A474D09CE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D8EE4D-A17E-DAD2-4EBE-63617FBCA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5E0E5-B881-A5B5-4416-6656B1C5C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9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32CF2-D532-CD57-614D-1A1608282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1DFECB7-14AE-9A18-3775-ECC7402AA5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FF77D2-BA54-4878-A912-01F31C7D2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E09250-57B4-22C0-276A-0B75451C55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AC9FD4-FB23-2925-B4B7-1745DA77F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59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EE563A-81E6-0504-3B17-97476B88D3A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2D42C7-BC0F-98C5-9DA4-5A63518504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26052A-77AC-AD86-36B4-BD6F34B5B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CB7964-DA91-C094-8840-0288302FF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4E0EEE-C0A2-247F-A0D1-3B95726EF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98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26AA52-C33D-D6B6-AA93-92702A758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4B604B-9F16-A2CB-C510-5E2C376805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5C2EF2-0578-77C7-5D09-6CDB4BA11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119B00-4615-7D74-46D9-68126FCFC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8F3CB3-239E-0F08-5C8B-EEB810B79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5037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DA923-1B9F-453A-3032-8882222B2E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0527DA-28E4-A4D5-21C1-569D4B515CA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40577A-4705-F053-48A5-F11E2A76F1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ABDC99-B8DB-6F1C-D05D-7B744AB5D3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6F4DC-C995-1341-CDF2-ED0B4708B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640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A11DDA-CD5F-A1C5-1802-C396D9EDFC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426DCC-28F1-DF14-876C-35E662F68A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503948-E908-4963-2201-3FB87ABF08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4A1523-45A1-F803-3356-7D731175A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C516B5-A0B7-E20E-0675-2F2D062F0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E6170F-ED04-EC74-53E2-C5082D05E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398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AF7ED-0216-6A48-E2A3-50A1955F9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18ADBB-BE64-98ED-69C3-408C2ACB6F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E2AF6E-0E2E-0338-D745-AA4A2E61CC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47FC7F3-CDE2-2D25-AD1D-019B20695E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8480725-4EDB-078E-B0D4-89FA50FF7A3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2AE3278-3567-9BF7-6948-A4032F1AF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1/11/23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3640E8-8A7B-F705-D3B3-CCEC76CC0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2C0E927-240B-73A4-06B4-EFE3F505DF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1398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36F4E-2793-506A-75AA-71612F163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0B089FA-6C86-76DD-0BAD-B1D6C7929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1/11/23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A789BE-9E13-AEEA-D34E-FF81AD604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AE0A0A-0490-49F0-28E9-8DC5F76A6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7284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31E68DD-D7C0-E0D0-3553-3D091A9FB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1/11/23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A04871-5124-0C8D-4F0E-92FE33B89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4183A3-19A8-2288-0C35-B1537D7D9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6945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D0359-85ED-F8C4-AAA7-806D384AB9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FB8C25-4DE0-EA7B-F414-917E79510E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3C9671D-4FAB-7B48-7EB3-402245BE0B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A227D-0376-E566-04AF-2165FE8F2C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D94CC2C-0F00-E58B-3792-951839F2F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7D57A4-81F9-7A40-796F-DC7A02B37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06524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F8C3B-5ECD-B986-C16E-72C157A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40B034-6295-CF18-5B10-49D47DF0584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57A769-5C56-E3E3-E64D-B5A32442982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312A3D-BEE5-BEF4-E729-E71F50F38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1952-184D-524B-9E0C-1ACE71E357A3}" type="datetimeFigureOut">
              <a:rPr lang="en-US" smtClean="0"/>
              <a:t>1/11/23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8F4684-20C6-4E04-9505-5C0A2661B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35BD5B-A04A-BE03-C4CF-7456BB3CDD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79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14BBF3-B9F8-7033-2AEF-A571BB878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DD3189-9332-D137-0947-E161B7AF1B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C93E56-228C-B6FA-2B9C-4940FCB435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F1952-184D-524B-9E0C-1ACE71E357A3}" type="datetimeFigureOut">
              <a:rPr lang="en-US" smtClean="0"/>
              <a:t>1/11/23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3A63E2-4DAF-BF89-9299-3672A13648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356C2E-1010-C390-0CCB-B0EEC25935A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9DC6C-3F70-D34C-8305-E3E6D8D443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640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Poppins" pitchFamily="2" charset="77"/>
          <a:ea typeface="+mj-ea"/>
          <a:cs typeface="Poppins" pitchFamily="2" charset="77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venir Book" panose="02000503020000020003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100000"/>
              </a:schemeClr>
            </a:gs>
            <a:gs pos="100000">
              <a:schemeClr val="accent3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F1D1076-5C72-300E-1868-626E96F3F85B}"/>
              </a:ext>
            </a:extLst>
          </p:cNvPr>
          <p:cNvSpPr txBox="1">
            <a:spLocks/>
          </p:cNvSpPr>
          <p:nvPr/>
        </p:nvSpPr>
        <p:spPr>
          <a:xfrm>
            <a:off x="9246909" y="6583676"/>
            <a:ext cx="2945091" cy="27432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6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>
                <a:solidFill>
                  <a:schemeClr val="bg1"/>
                </a:solidFill>
              </a:rPr>
              <a:t>1up Corp © Sales Kickoff Agenda Template </a:t>
            </a:r>
            <a:fld id="{BAA9DC6C-3F70-D34C-8305-E3E6D8D44348}" type="slidenum">
              <a:rPr lang="en-US" sz="700" smtClean="0">
                <a:solidFill>
                  <a:schemeClr val="bg1"/>
                </a:solidFill>
              </a:rPr>
              <a:pPr/>
              <a:t>1</a:t>
            </a:fld>
            <a:r>
              <a:rPr lang="en-US" sz="700" dirty="0">
                <a:solidFill>
                  <a:schemeClr val="bg1"/>
                </a:solidFill>
              </a:rPr>
              <a:t> </a:t>
            </a:r>
          </a:p>
        </p:txBody>
      </p:sp>
      <p:pic>
        <p:nvPicPr>
          <p:cNvPr id="13" name="Picture 12" descr="Logo&#10;&#10;Description automatically generated">
            <a:extLst>
              <a:ext uri="{FF2B5EF4-FFF2-40B4-BE49-F238E27FC236}">
                <a16:creationId xmlns:a16="http://schemas.microsoft.com/office/drawing/2014/main" id="{D7E4C4E5-864B-CFD1-24DD-C22E85FDE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92765" y="6222140"/>
            <a:ext cx="394897" cy="39489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B7B662-D382-B9A5-5CA2-27EC92F2A6B5}"/>
              </a:ext>
            </a:extLst>
          </p:cNvPr>
          <p:cNvSpPr txBox="1"/>
          <p:nvPr/>
        </p:nvSpPr>
        <p:spPr>
          <a:xfrm>
            <a:off x="2184512" y="2921169"/>
            <a:ext cx="782297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chemeClr val="bg1"/>
                </a:solidFill>
                <a:latin typeface="Gilroy ExtraBold" pitchFamily="2" charset="77"/>
              </a:rPr>
              <a:t>Sales Kickoff Agenda</a:t>
            </a:r>
          </a:p>
        </p:txBody>
      </p:sp>
    </p:spTree>
    <p:extLst>
      <p:ext uri="{BB962C8B-B14F-4D97-AF65-F5344CB8AC3E}">
        <p14:creationId xmlns:p14="http://schemas.microsoft.com/office/powerpoint/2010/main" val="323340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E50341D6-2D01-AEAD-4B16-AAEC8F2EF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>
                <a:latin typeface="Gilroy Bold" pitchFamily="2" charset="77"/>
              </a:rPr>
              <a:t>Agenda – Day 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049377-7558-8146-5D17-00D1748D5F4C}"/>
              </a:ext>
            </a:extLst>
          </p:cNvPr>
          <p:cNvSpPr/>
          <p:nvPr/>
        </p:nvSpPr>
        <p:spPr>
          <a:xfrm>
            <a:off x="838199" y="2200406"/>
            <a:ext cx="1520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9:00 – 9:45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2ACF5254-3A8B-A8A1-3C52-B2DF3A3EEFF2}"/>
              </a:ext>
            </a:extLst>
          </p:cNvPr>
          <p:cNvSpPr txBox="1">
            <a:spLocks/>
          </p:cNvSpPr>
          <p:nvPr/>
        </p:nvSpPr>
        <p:spPr>
          <a:xfrm>
            <a:off x="9246909" y="6583676"/>
            <a:ext cx="2945091" cy="27432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6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/>
              <a:t>1up Corp © Free Marketing Board Deck Template </a:t>
            </a:r>
            <a:fld id="{BAA9DC6C-3F70-D34C-8305-E3E6D8D44348}" type="slidenum">
              <a:rPr lang="en-US" sz="700" smtClean="0"/>
              <a:pPr/>
              <a:t>2</a:t>
            </a:fld>
            <a:r>
              <a:rPr lang="en-US" sz="700" dirty="0"/>
              <a:t> 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497EAE44-7F17-7D9F-698C-32D410197B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2765" y="6222140"/>
            <a:ext cx="394897" cy="39489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183A820-84AE-06D8-818C-29BCDA915899}"/>
              </a:ext>
            </a:extLst>
          </p:cNvPr>
          <p:cNvSpPr/>
          <p:nvPr/>
        </p:nvSpPr>
        <p:spPr>
          <a:xfrm>
            <a:off x="2358388" y="2200406"/>
            <a:ext cx="30022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Welcome Breakfast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Gilroy" pitchFamily="2" charset="77"/>
              <a:ea typeface="Source Sans Pro" panose="020B0503030403020204" pitchFamily="34" charset="0"/>
              <a:cs typeface="Poppins SemiBold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Sales VP Presents </a:t>
            </a:r>
            <a:b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</a:b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Year-in-review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9751A4-67F2-5408-B5C9-4F6372398A3C}"/>
              </a:ext>
            </a:extLst>
          </p:cNvPr>
          <p:cNvSpPr/>
          <p:nvPr/>
        </p:nvSpPr>
        <p:spPr>
          <a:xfrm>
            <a:off x="838198" y="1735036"/>
            <a:ext cx="4522471" cy="369332"/>
          </a:xfrm>
          <a:prstGeom prst="rect">
            <a:avLst/>
          </a:prstGeom>
          <a:solidFill>
            <a:schemeClr val="tx2"/>
          </a:solidFill>
        </p:spPr>
        <p:txBody>
          <a:bodyPr wrap="square" anchor="b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Kickoff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F0017E-E454-77BD-345A-32BDAE2FCFE2}"/>
              </a:ext>
            </a:extLst>
          </p:cNvPr>
          <p:cNvSpPr/>
          <p:nvPr/>
        </p:nvSpPr>
        <p:spPr>
          <a:xfrm>
            <a:off x="838198" y="3284225"/>
            <a:ext cx="4522471" cy="369332"/>
          </a:xfrm>
          <a:prstGeom prst="rect">
            <a:avLst/>
          </a:prstGeom>
          <a:solidFill>
            <a:schemeClr val="accent3"/>
          </a:solidFill>
        </p:spPr>
        <p:txBody>
          <a:bodyPr wrap="square" anchor="b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Keynote Speaker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DC964B-7085-BE4E-6324-B45C0AB1E6B0}"/>
              </a:ext>
            </a:extLst>
          </p:cNvPr>
          <p:cNvSpPr/>
          <p:nvPr/>
        </p:nvSpPr>
        <p:spPr>
          <a:xfrm>
            <a:off x="838198" y="4833414"/>
            <a:ext cx="4522471" cy="369332"/>
          </a:xfrm>
          <a:prstGeom prst="rect">
            <a:avLst/>
          </a:prstGeom>
          <a:solidFill>
            <a:schemeClr val="tx2"/>
          </a:solidFill>
        </p:spPr>
        <p:txBody>
          <a:bodyPr wrap="square" anchor="b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Competitive Landscape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0D60C6-0D57-F920-894F-175D45A348B1}"/>
              </a:ext>
            </a:extLst>
          </p:cNvPr>
          <p:cNvSpPr/>
          <p:nvPr/>
        </p:nvSpPr>
        <p:spPr>
          <a:xfrm>
            <a:off x="6096000" y="1735036"/>
            <a:ext cx="4522471" cy="369332"/>
          </a:xfrm>
          <a:prstGeom prst="rect">
            <a:avLst/>
          </a:prstGeom>
          <a:solidFill>
            <a:schemeClr val="accent3"/>
          </a:solidFill>
        </p:spPr>
        <p:txBody>
          <a:bodyPr wrap="square" anchor="b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Lunch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C26853-3CFB-F4D5-01A8-8E6A097CC181}"/>
              </a:ext>
            </a:extLst>
          </p:cNvPr>
          <p:cNvSpPr/>
          <p:nvPr/>
        </p:nvSpPr>
        <p:spPr>
          <a:xfrm>
            <a:off x="6096000" y="3284225"/>
            <a:ext cx="4522471" cy="369332"/>
          </a:xfrm>
          <a:prstGeom prst="rect">
            <a:avLst/>
          </a:prstGeom>
          <a:solidFill>
            <a:schemeClr val="tx2"/>
          </a:solidFill>
        </p:spPr>
        <p:txBody>
          <a:bodyPr wrap="square" anchor="b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Territory Reviews 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9B80D60-48C3-DD0A-8088-B67AB1D31FD7}"/>
              </a:ext>
            </a:extLst>
          </p:cNvPr>
          <p:cNvSpPr/>
          <p:nvPr/>
        </p:nvSpPr>
        <p:spPr>
          <a:xfrm>
            <a:off x="838199" y="3766432"/>
            <a:ext cx="16649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10:00 – 11:00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E433E12-697C-AB6D-7B4B-8B29E74AD6E6}"/>
              </a:ext>
            </a:extLst>
          </p:cNvPr>
          <p:cNvSpPr/>
          <p:nvPr/>
        </p:nvSpPr>
        <p:spPr>
          <a:xfrm>
            <a:off x="2358388" y="3766432"/>
            <a:ext cx="30022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Have a Customer or Partner Present to the Team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Gilroy" pitchFamily="2" charset="77"/>
              <a:ea typeface="Source Sans Pro" panose="020B0503030403020204" pitchFamily="34" charset="0"/>
              <a:cs typeface="Poppins SemiBold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Q&amp;A Session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3AB2495-85B4-6810-D252-0DBC66246A36}"/>
              </a:ext>
            </a:extLst>
          </p:cNvPr>
          <p:cNvSpPr/>
          <p:nvPr/>
        </p:nvSpPr>
        <p:spPr>
          <a:xfrm>
            <a:off x="838199" y="5268033"/>
            <a:ext cx="1520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11:00-11:45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82AF983-2170-FFA4-2002-B872B54F2285}"/>
              </a:ext>
            </a:extLst>
          </p:cNvPr>
          <p:cNvSpPr/>
          <p:nvPr/>
        </p:nvSpPr>
        <p:spPr>
          <a:xfrm>
            <a:off x="2358388" y="5268033"/>
            <a:ext cx="3002281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Review Wins &amp; Losses from Competitive Deals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Gilroy" pitchFamily="2" charset="77"/>
              <a:ea typeface="Source Sans Pro" panose="020B0503030403020204" pitchFamily="34" charset="0"/>
              <a:cs typeface="Poppins SemiBold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Present New Competitive Intel, Content &amp; Battlecards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899B59A-C0CA-0A2D-44C7-B943EC41A66D}"/>
              </a:ext>
            </a:extLst>
          </p:cNvPr>
          <p:cNvSpPr/>
          <p:nvPr/>
        </p:nvSpPr>
        <p:spPr>
          <a:xfrm>
            <a:off x="6096000" y="2200406"/>
            <a:ext cx="1520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12:00 – 1:00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3D2B97E-DC7A-F98D-071F-DA65346C9AC4}"/>
              </a:ext>
            </a:extLst>
          </p:cNvPr>
          <p:cNvSpPr/>
          <p:nvPr/>
        </p:nvSpPr>
        <p:spPr>
          <a:xfrm>
            <a:off x="7616189" y="2200406"/>
            <a:ext cx="3002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Break for Team Lunch &amp; Networking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C07C365-CF3E-77D3-1616-AD756EE5E689}"/>
              </a:ext>
            </a:extLst>
          </p:cNvPr>
          <p:cNvSpPr/>
          <p:nvPr/>
        </p:nvSpPr>
        <p:spPr>
          <a:xfrm>
            <a:off x="6096000" y="3766432"/>
            <a:ext cx="16649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1:30 – 4:00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F4FE12C-4DAF-E463-4DE8-BC8A108AFFB4}"/>
              </a:ext>
            </a:extLst>
          </p:cNvPr>
          <p:cNvSpPr/>
          <p:nvPr/>
        </p:nvSpPr>
        <p:spPr>
          <a:xfrm>
            <a:off x="7616189" y="3766432"/>
            <a:ext cx="30022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Territory Leaders Present in </a:t>
            </a:r>
            <a:b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</a:b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30–45-minute slots</a:t>
            </a:r>
            <a:b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</a:br>
            <a:endParaRPr lang="en-US" sz="1400" dirty="0">
              <a:latin typeface="Gilroy" pitchFamily="2" charset="77"/>
              <a:ea typeface="Source Sans Pro" panose="020B0503030403020204" pitchFamily="34" charset="0"/>
              <a:cs typeface="Poppins SemiBold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Encourage Q&amp;A from Audience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8C209A36-B13A-A6F7-ACCD-7CC32FEF2F89}"/>
              </a:ext>
            </a:extLst>
          </p:cNvPr>
          <p:cNvSpPr/>
          <p:nvPr/>
        </p:nvSpPr>
        <p:spPr>
          <a:xfrm>
            <a:off x="6096000" y="4833414"/>
            <a:ext cx="4522471" cy="369332"/>
          </a:xfrm>
          <a:prstGeom prst="rect">
            <a:avLst/>
          </a:prstGeom>
          <a:solidFill>
            <a:schemeClr val="tx2"/>
          </a:solidFill>
        </p:spPr>
        <p:txBody>
          <a:bodyPr wrap="square" anchor="b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Coffee Break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3EA1409-7D11-AFC3-8891-FC20A46AE000}"/>
              </a:ext>
            </a:extLst>
          </p:cNvPr>
          <p:cNvSpPr/>
          <p:nvPr/>
        </p:nvSpPr>
        <p:spPr>
          <a:xfrm>
            <a:off x="6096000" y="5268033"/>
            <a:ext cx="16649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4:00 – 4:45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CC1EE086-E039-F0B8-4C67-BF209A6B24DA}"/>
              </a:ext>
            </a:extLst>
          </p:cNvPr>
          <p:cNvSpPr/>
          <p:nvPr/>
        </p:nvSpPr>
        <p:spPr>
          <a:xfrm>
            <a:off x="7616189" y="5268033"/>
            <a:ext cx="30022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Coffee Break </a:t>
            </a:r>
          </a:p>
        </p:txBody>
      </p:sp>
    </p:spTree>
    <p:extLst>
      <p:ext uri="{BB962C8B-B14F-4D97-AF65-F5344CB8AC3E}">
        <p14:creationId xmlns:p14="http://schemas.microsoft.com/office/powerpoint/2010/main" val="255691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E50341D6-2D01-AEAD-4B16-AAEC8F2EFB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b="1" dirty="0">
                <a:latin typeface="Gilroy Bold" pitchFamily="2" charset="77"/>
              </a:rPr>
              <a:t>Agenda – Day 2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049377-7558-8146-5D17-00D1748D5F4C}"/>
              </a:ext>
            </a:extLst>
          </p:cNvPr>
          <p:cNvSpPr/>
          <p:nvPr/>
        </p:nvSpPr>
        <p:spPr>
          <a:xfrm>
            <a:off x="838199" y="2170912"/>
            <a:ext cx="1520189" cy="36933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9:00 – 9:30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2ACF5254-3A8B-A8A1-3C52-B2DF3A3EEFF2}"/>
              </a:ext>
            </a:extLst>
          </p:cNvPr>
          <p:cNvSpPr txBox="1">
            <a:spLocks/>
          </p:cNvSpPr>
          <p:nvPr/>
        </p:nvSpPr>
        <p:spPr>
          <a:xfrm>
            <a:off x="9246909" y="6583676"/>
            <a:ext cx="2945091" cy="274324"/>
          </a:xfrm>
          <a:prstGeom prst="rect">
            <a:avLst/>
          </a:prstGeom>
        </p:spPr>
        <p:txBody>
          <a:bodyPr anchor="ctr"/>
          <a:lstStyle>
            <a:defPPr>
              <a:defRPr lang="en-US"/>
            </a:defPPr>
            <a:lvl1pPr marL="0" algn="r" defTabSz="914400" rtl="0" eaLnBrk="1" latinLnBrk="0" hangingPunct="1">
              <a:defRPr sz="1000" b="1" kern="1200">
                <a:solidFill>
                  <a:schemeClr val="bg1">
                    <a:lumMod val="65000"/>
                  </a:schemeClr>
                </a:solidFill>
                <a:latin typeface="Avenir Book" panose="02000503020000020003" pitchFamily="2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00" dirty="0"/>
              <a:t>1up Corp © Free Marketing Board Deck Template </a:t>
            </a:r>
            <a:fld id="{BAA9DC6C-3F70-D34C-8305-E3E6D8D44348}" type="slidenum">
              <a:rPr lang="en-US" sz="700" smtClean="0"/>
              <a:pPr/>
              <a:t>3</a:t>
            </a:fld>
            <a:r>
              <a:rPr lang="en-US" sz="700" dirty="0"/>
              <a:t> 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497EAE44-7F17-7D9F-698C-32D410197B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92765" y="6222140"/>
            <a:ext cx="394897" cy="39489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183A820-84AE-06D8-818C-29BCDA915899}"/>
              </a:ext>
            </a:extLst>
          </p:cNvPr>
          <p:cNvSpPr/>
          <p:nvPr/>
        </p:nvSpPr>
        <p:spPr>
          <a:xfrm>
            <a:off x="2358388" y="2170912"/>
            <a:ext cx="3002281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VP Sales Outlines Strategy for Next Year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09751A4-67F2-5408-B5C9-4F6372398A3C}"/>
              </a:ext>
            </a:extLst>
          </p:cNvPr>
          <p:cNvSpPr/>
          <p:nvPr/>
        </p:nvSpPr>
        <p:spPr>
          <a:xfrm>
            <a:off x="838198" y="1735036"/>
            <a:ext cx="4522471" cy="369332"/>
          </a:xfrm>
          <a:prstGeom prst="rect">
            <a:avLst/>
          </a:prstGeom>
          <a:solidFill>
            <a:schemeClr val="tx2"/>
          </a:solidFill>
        </p:spPr>
        <p:txBody>
          <a:bodyPr wrap="square" anchor="b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Year Ahead Review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7F0017E-E454-77BD-345A-32BDAE2FCFE2}"/>
              </a:ext>
            </a:extLst>
          </p:cNvPr>
          <p:cNvSpPr/>
          <p:nvPr/>
        </p:nvSpPr>
        <p:spPr>
          <a:xfrm>
            <a:off x="838198" y="3284225"/>
            <a:ext cx="4522471" cy="369332"/>
          </a:xfrm>
          <a:prstGeom prst="rect">
            <a:avLst/>
          </a:prstGeom>
          <a:solidFill>
            <a:schemeClr val="accent3"/>
          </a:solidFill>
        </p:spPr>
        <p:txBody>
          <a:bodyPr wrap="square" anchor="b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Training Sessions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3DC964B-7085-BE4E-6324-B45C0AB1E6B0}"/>
              </a:ext>
            </a:extLst>
          </p:cNvPr>
          <p:cNvSpPr/>
          <p:nvPr/>
        </p:nvSpPr>
        <p:spPr>
          <a:xfrm>
            <a:off x="838198" y="4833414"/>
            <a:ext cx="4522471" cy="369332"/>
          </a:xfrm>
          <a:prstGeom prst="rect">
            <a:avLst/>
          </a:prstGeom>
          <a:solidFill>
            <a:schemeClr val="tx2"/>
          </a:solidFill>
        </p:spPr>
        <p:txBody>
          <a:bodyPr wrap="square" anchor="b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Marketing &amp; Channel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20D60C6-0D57-F920-894F-175D45A348B1}"/>
              </a:ext>
            </a:extLst>
          </p:cNvPr>
          <p:cNvSpPr/>
          <p:nvPr/>
        </p:nvSpPr>
        <p:spPr>
          <a:xfrm>
            <a:off x="6096000" y="1735036"/>
            <a:ext cx="4522471" cy="369332"/>
          </a:xfrm>
          <a:prstGeom prst="rect">
            <a:avLst/>
          </a:prstGeom>
          <a:solidFill>
            <a:schemeClr val="accent3"/>
          </a:solidFill>
        </p:spPr>
        <p:txBody>
          <a:bodyPr wrap="square" anchor="b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Lunch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1C26853-3CFB-F4D5-01A8-8E6A097CC181}"/>
              </a:ext>
            </a:extLst>
          </p:cNvPr>
          <p:cNvSpPr/>
          <p:nvPr/>
        </p:nvSpPr>
        <p:spPr>
          <a:xfrm>
            <a:off x="6096000" y="3284225"/>
            <a:ext cx="4522471" cy="369332"/>
          </a:xfrm>
          <a:prstGeom prst="rect">
            <a:avLst/>
          </a:prstGeom>
          <a:solidFill>
            <a:schemeClr val="tx2"/>
          </a:solidFill>
        </p:spPr>
        <p:txBody>
          <a:bodyPr wrap="square" anchor="b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Training Workshops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9B80D60-48C3-DD0A-8088-B67AB1D31FD7}"/>
              </a:ext>
            </a:extLst>
          </p:cNvPr>
          <p:cNvSpPr/>
          <p:nvPr/>
        </p:nvSpPr>
        <p:spPr>
          <a:xfrm>
            <a:off x="838199" y="3766432"/>
            <a:ext cx="16649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10:00 – 10:30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E433E12-697C-AB6D-7B4B-8B29E74AD6E6}"/>
              </a:ext>
            </a:extLst>
          </p:cNvPr>
          <p:cNvSpPr/>
          <p:nvPr/>
        </p:nvSpPr>
        <p:spPr>
          <a:xfrm>
            <a:off x="2358388" y="3766432"/>
            <a:ext cx="30022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Sales Ops - CRM Hygiene 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9899B59A-C0CA-0A2D-44C7-B943EC41A66D}"/>
              </a:ext>
            </a:extLst>
          </p:cNvPr>
          <p:cNvSpPr/>
          <p:nvPr/>
        </p:nvSpPr>
        <p:spPr>
          <a:xfrm>
            <a:off x="6096000" y="2170912"/>
            <a:ext cx="1520189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12:00 – 1:00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3D2B97E-DC7A-F98D-071F-DA65346C9AC4}"/>
              </a:ext>
            </a:extLst>
          </p:cNvPr>
          <p:cNvSpPr/>
          <p:nvPr/>
        </p:nvSpPr>
        <p:spPr>
          <a:xfrm>
            <a:off x="7616189" y="2170912"/>
            <a:ext cx="3002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Break for Team Lunch &amp; Networking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EC07C365-CF3E-77D3-1616-AD756EE5E689}"/>
              </a:ext>
            </a:extLst>
          </p:cNvPr>
          <p:cNvSpPr/>
          <p:nvPr/>
        </p:nvSpPr>
        <p:spPr>
          <a:xfrm>
            <a:off x="6096000" y="3766432"/>
            <a:ext cx="1664971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1:30 – 4:00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F4FE12C-4DAF-E463-4DE8-BC8A108AFFB4}"/>
              </a:ext>
            </a:extLst>
          </p:cNvPr>
          <p:cNvSpPr/>
          <p:nvPr/>
        </p:nvSpPr>
        <p:spPr>
          <a:xfrm>
            <a:off x="7616189" y="3766432"/>
            <a:ext cx="300228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Breakout Sessions on Objection Handling, Customer Role Play, and Sales Training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AEF2AC1-D3F5-DA58-82C3-FB15976D4758}"/>
              </a:ext>
            </a:extLst>
          </p:cNvPr>
          <p:cNvSpPr/>
          <p:nvPr/>
        </p:nvSpPr>
        <p:spPr>
          <a:xfrm>
            <a:off x="6096000" y="4833414"/>
            <a:ext cx="4522471" cy="369332"/>
          </a:xfrm>
          <a:prstGeom prst="rect">
            <a:avLst/>
          </a:prstGeom>
          <a:solidFill>
            <a:schemeClr val="tx2"/>
          </a:solidFill>
        </p:spPr>
        <p:txBody>
          <a:bodyPr wrap="square" anchor="b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Closing Session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B47AF7D-E5B7-6F98-72ED-9EA4070E5D73}"/>
              </a:ext>
            </a:extLst>
          </p:cNvPr>
          <p:cNvSpPr/>
          <p:nvPr/>
        </p:nvSpPr>
        <p:spPr>
          <a:xfrm>
            <a:off x="6096001" y="5268033"/>
            <a:ext cx="1520189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4:00 – 5:00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C11D57-F134-6CA5-AD85-4B36FE3EFB5E}"/>
              </a:ext>
            </a:extLst>
          </p:cNvPr>
          <p:cNvSpPr/>
          <p:nvPr/>
        </p:nvSpPr>
        <p:spPr>
          <a:xfrm>
            <a:off x="7616190" y="5268033"/>
            <a:ext cx="30022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Announce Performance </a:t>
            </a:r>
            <a:b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</a:b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Award Winners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>
              <a:latin typeface="Gilroy" pitchFamily="2" charset="77"/>
              <a:ea typeface="Source Sans Pro" panose="020B0503030403020204" pitchFamily="34" charset="0"/>
              <a:cs typeface="Poppins SemiBold" pitchFamily="2" charset="7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Sales VP Closes SKO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27D813A-ADC4-25C1-DB32-39ED9B0217FB}"/>
              </a:ext>
            </a:extLst>
          </p:cNvPr>
          <p:cNvSpPr/>
          <p:nvPr/>
        </p:nvSpPr>
        <p:spPr>
          <a:xfrm>
            <a:off x="838199" y="4162706"/>
            <a:ext cx="1664971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10:30 – 11:00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1165AC8-1637-AB40-AE03-44EEC46DD240}"/>
              </a:ext>
            </a:extLst>
          </p:cNvPr>
          <p:cNvSpPr/>
          <p:nvPr/>
        </p:nvSpPr>
        <p:spPr>
          <a:xfrm>
            <a:off x="838199" y="2687095"/>
            <a:ext cx="1520189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9:30 – 10:00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9271E96-D85C-B7D4-7377-401CD2DAA5DF}"/>
              </a:ext>
            </a:extLst>
          </p:cNvPr>
          <p:cNvSpPr/>
          <p:nvPr/>
        </p:nvSpPr>
        <p:spPr>
          <a:xfrm>
            <a:off x="2358388" y="4177912"/>
            <a:ext cx="3002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Sales Enablement Presents</a:t>
            </a:r>
            <a:b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</a:b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New Product Demos &amp; Assets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C011D51-0530-5EBF-1CB0-989D14F0F05D}"/>
              </a:ext>
            </a:extLst>
          </p:cNvPr>
          <p:cNvSpPr/>
          <p:nvPr/>
        </p:nvSpPr>
        <p:spPr>
          <a:xfrm>
            <a:off x="2358388" y="2687095"/>
            <a:ext cx="3002281" cy="52322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Head of Product Reviews Upcoming Roadmap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E208AFC-3D7F-4E64-AE25-33C5B9C019F0}"/>
              </a:ext>
            </a:extLst>
          </p:cNvPr>
          <p:cNvSpPr/>
          <p:nvPr/>
        </p:nvSpPr>
        <p:spPr>
          <a:xfrm>
            <a:off x="838199" y="5268033"/>
            <a:ext cx="16649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10:00 – 10:45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C8024FF-4952-E155-C803-42ED049C10B5}"/>
              </a:ext>
            </a:extLst>
          </p:cNvPr>
          <p:cNvSpPr/>
          <p:nvPr/>
        </p:nvSpPr>
        <p:spPr>
          <a:xfrm>
            <a:off x="2358388" y="5268033"/>
            <a:ext cx="30022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Marketing Strategy &amp; Metrics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1229DA4-2500-CEA9-5140-6BCCD3B9C774}"/>
              </a:ext>
            </a:extLst>
          </p:cNvPr>
          <p:cNvSpPr/>
          <p:nvPr/>
        </p:nvSpPr>
        <p:spPr>
          <a:xfrm>
            <a:off x="838199" y="5714690"/>
            <a:ext cx="1664971" cy="464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>
                <a:latin typeface="Gilroy Bold" pitchFamily="2" charset="77"/>
                <a:ea typeface="Source Sans Pro" panose="020B0503030403020204" pitchFamily="34" charset="0"/>
                <a:cs typeface="Poppins SemiBold" pitchFamily="2" charset="77"/>
              </a:rPr>
              <a:t>11:00 – 11:45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9B79837-BCD6-125D-4B94-7169F5891C03}"/>
              </a:ext>
            </a:extLst>
          </p:cNvPr>
          <p:cNvSpPr/>
          <p:nvPr/>
        </p:nvSpPr>
        <p:spPr>
          <a:xfrm>
            <a:off x="2358388" y="5714690"/>
            <a:ext cx="3002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Channel Team – </a:t>
            </a:r>
            <a:b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</a:br>
            <a:r>
              <a:rPr lang="en-US" sz="1400" dirty="0">
                <a:latin typeface="Gilroy" pitchFamily="2" charset="77"/>
                <a:ea typeface="Source Sans Pro" panose="020B0503030403020204" pitchFamily="34" charset="0"/>
                <a:cs typeface="Poppins SemiBold" pitchFamily="2" charset="77"/>
              </a:rPr>
              <a:t>Key Partnerships &amp; Initiatives </a:t>
            </a:r>
          </a:p>
        </p:txBody>
      </p:sp>
    </p:spTree>
    <p:extLst>
      <p:ext uri="{BB962C8B-B14F-4D97-AF65-F5344CB8AC3E}">
        <p14:creationId xmlns:p14="http://schemas.microsoft.com/office/powerpoint/2010/main" val="271056999"/>
      </p:ext>
    </p:extLst>
  </p:cSld>
  <p:clrMapOvr>
    <a:masterClrMapping/>
  </p:clrMapOvr>
</p:sld>
</file>

<file path=ppt/theme/theme1.xml><?xml version="1.0" encoding="utf-8"?>
<a:theme xmlns:a="http://schemas.openxmlformats.org/drawingml/2006/main" name="1up_Theme">
  <a:themeElements>
    <a:clrScheme name="Custom 3">
      <a:dk1>
        <a:srgbClr val="000000"/>
      </a:dk1>
      <a:lt1>
        <a:srgbClr val="FFFFFF"/>
      </a:lt1>
      <a:dk2>
        <a:srgbClr val="5603BD"/>
      </a:dk2>
      <a:lt2>
        <a:srgbClr val="1DFFD3"/>
      </a:lt2>
      <a:accent1>
        <a:srgbClr val="00C1FF"/>
      </a:accent1>
      <a:accent2>
        <a:srgbClr val="FF1DDB"/>
      </a:accent2>
      <a:accent3>
        <a:srgbClr val="0074FF"/>
      </a:accent3>
      <a:accent4>
        <a:srgbClr val="CD00FF"/>
      </a:accent4>
      <a:accent5>
        <a:srgbClr val="FF0097"/>
      </a:accent5>
      <a:accent6>
        <a:srgbClr val="00FF79"/>
      </a:accent6>
      <a:hlink>
        <a:srgbClr val="FF0097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1up_Theme" id="{CFADA366-61A1-0C45-98D7-F4250D2C2927}" vid="{89B6F323-9B55-2444-B9BF-D36CF177F78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4244</TotalTime>
  <Words>229</Words>
  <Application>Microsoft Macintosh PowerPoint</Application>
  <PresentationFormat>Widescreen</PresentationFormat>
  <Paragraphs>59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Avenir Book</vt:lpstr>
      <vt:lpstr>Calibri</vt:lpstr>
      <vt:lpstr>Gilroy</vt:lpstr>
      <vt:lpstr>Gilroy Bold</vt:lpstr>
      <vt:lpstr>Gilroy ExtraBold</vt:lpstr>
      <vt:lpstr>Poppins</vt:lpstr>
      <vt:lpstr>1up_Theme</vt:lpstr>
      <vt:lpstr>PowerPoint Presentation</vt:lpstr>
      <vt:lpstr>Agenda – Day 1</vt:lpstr>
      <vt:lpstr>Agenda – Day 2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Kickoff Agenda Template</dc:title>
  <dc:subject/>
  <dc:creator>1up Corp</dc:creator>
  <cp:keywords/>
  <dc:description/>
  <cp:lastModifiedBy>George Avetisov</cp:lastModifiedBy>
  <cp:revision>76</cp:revision>
  <dcterms:created xsi:type="dcterms:W3CDTF">2022-05-11T15:26:45Z</dcterms:created>
  <dcterms:modified xsi:type="dcterms:W3CDTF">2023-01-11T21:13:08Z</dcterms:modified>
  <cp:category/>
</cp:coreProperties>
</file>